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22" Type="http://schemas.openxmlformats.org/officeDocument/2006/relationships/font" Target="fonts/MontserratExtraBold-bold.fntdata"/><Relationship Id="rId10" Type="http://schemas.openxmlformats.org/officeDocument/2006/relationships/slide" Target="slides/slide6.xml"/><Relationship Id="rId21" Type="http://schemas.openxmlformats.org/officeDocument/2006/relationships/font" Target="fonts/MontserratMedium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MontserratMedium-bold.fntdata"/><Relationship Id="rId6" Type="http://schemas.openxmlformats.org/officeDocument/2006/relationships/slide" Target="slides/slide2.xml"/><Relationship Id="rId18" Type="http://schemas.openxmlformats.org/officeDocument/2006/relationships/font" Target="fonts/Montserrat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ca9f24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ca9f24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ca9f24a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ca9f24a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ca9f24a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ca9f24a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ca9f24a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ca9f24a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f8fc44c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f8fc44c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357fc8e3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357fc8e3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ca9f24a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ca9f24a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ca9f24a2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ca9f24a2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hyperlink" Target="https://www.discoveryaba.com/statistics/time-wasted-in-meetings#:~:text=Key%20Time%20Wasted%20In%20Meetings%20Statistics&amp;text=On%20average%2C%20employees%20spend%20at,hours%20each%20week%20in%20meetings." TargetMode="External"/><Relationship Id="rId7" Type="http://schemas.openxmlformats.org/officeDocument/2006/relationships/hyperlink" Target="https://sloanreview.mit.edu/article/the-surprising-impact-of-meeting-free-days/#:~:text=While%20it%20may%20seem%20counterintuitive,interrupts%20people's%20train%20of%20thought." TargetMode="External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hyperlink" Target="https://www.statista.com/statistics/878412/number-of-smes-in-europe-by-size/#:~:text=There%20were%20estimated%20to%20be,employed%20fewer%20than%20nine%20people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hyperlink" Target="https://www.linkedin.com/in/zsolt-csibi-9a010a245/" TargetMode="External"/><Relationship Id="rId13" Type="http://schemas.openxmlformats.org/officeDocument/2006/relationships/hyperlink" Target="https://www.linkedin.com/in/borsymate/" TargetMode="External"/><Relationship Id="rId12" Type="http://schemas.openxmlformats.org/officeDocument/2006/relationships/hyperlink" Target="https://www.linkedin.com/in/imremolnar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Relationship Id="rId14" Type="http://schemas.openxmlformats.org/officeDocument/2006/relationships/hyperlink" Target="https://www.linkedin.com/in/ranuon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245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00100" y="4120275"/>
            <a:ext cx="63438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Powered Project Management</a:t>
            </a:r>
            <a:r>
              <a:rPr b="1" lang="h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Accelerate Workflow</a:t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376" y="726537"/>
            <a:ext cx="5849250" cy="32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478700" y="4120275"/>
            <a:ext cx="6186600" cy="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2400"/>
            <a:ext cx="9144000" cy="5148300"/>
          </a:xfrm>
          <a:prstGeom prst="trapezoid">
            <a:avLst>
              <a:gd fmla="val 0" name="adj"/>
            </a:avLst>
          </a:prstGeom>
          <a:solidFill>
            <a:srgbClr val="4924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188000" y="28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26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Problems with Project Management</a:t>
            </a:r>
            <a:endParaRPr sz="26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88000" y="3593050"/>
            <a:ext cx="3924900" cy="13623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-3016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❏"/>
            </a:pPr>
            <a:r>
              <a:rPr b="1" lang="hu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Mental Autopilot</a:t>
            </a:r>
            <a:endParaRPr b="1"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❏"/>
            </a:pPr>
            <a:r>
              <a:rPr b="1" lang="hu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Lack of stimuli</a:t>
            </a:r>
            <a:endParaRPr b="1"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❏"/>
            </a:pPr>
            <a:r>
              <a:rPr b="1" lang="hu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Hard to formulate summaries</a:t>
            </a:r>
            <a:endParaRPr b="1"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425" y="1086025"/>
            <a:ext cx="1500650" cy="14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2259075" y="1447200"/>
            <a:ext cx="202500" cy="202500"/>
          </a:xfrm>
          <a:prstGeom prst="ellipse">
            <a:avLst/>
          </a:prstGeom>
          <a:solidFill>
            <a:srgbClr val="007E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259075" y="2008800"/>
            <a:ext cx="202500" cy="202500"/>
          </a:xfrm>
          <a:prstGeom prst="ellipse">
            <a:avLst/>
          </a:prstGeom>
          <a:solidFill>
            <a:srgbClr val="4924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773300" y="1466200"/>
            <a:ext cx="416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33%</a:t>
            </a:r>
            <a:endParaRPr sz="2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884775" y="1934400"/>
            <a:ext cx="416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67</a:t>
            </a:r>
            <a:r>
              <a:rPr lang="hu" sz="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%</a:t>
            </a:r>
            <a:endParaRPr sz="2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581650" y="1240650"/>
            <a:ext cx="226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Time spent in meetings/week (</a:t>
            </a:r>
            <a:r>
              <a:rPr lang="hu">
                <a:solidFill>
                  <a:srgbClr val="77D4F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13 H</a:t>
            </a:r>
            <a:r>
              <a:rPr lang="hu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 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581650" y="1802250"/>
            <a:ext cx="208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Time spent on other tasks/week (</a:t>
            </a:r>
            <a:r>
              <a:rPr lang="hu">
                <a:solidFill>
                  <a:srgbClr val="77D4F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27 H</a:t>
            </a:r>
            <a:r>
              <a:rPr lang="hu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46650" y="2537425"/>
            <a:ext cx="192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(In most countries, out of 40 hours weekly)</a:t>
            </a:r>
            <a:endParaRPr b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4400" y="1194262"/>
            <a:ext cx="3405524" cy="1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5271500" y="1132550"/>
            <a:ext cx="7200" cy="148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5177425" y="2517725"/>
            <a:ext cx="3405600" cy="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6119550" y="2491225"/>
            <a:ext cx="176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Meetings over time</a:t>
            </a:r>
            <a:endParaRPr sz="12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" name="Google Shape;78;p14"/>
          <p:cNvSpPr txBox="1"/>
          <p:nvPr/>
        </p:nvSpPr>
        <p:spPr>
          <a:xfrm rot="-5400000">
            <a:off x="4515050" y="1644238"/>
            <a:ext cx="121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Productivity</a:t>
            </a:r>
            <a:endParaRPr sz="12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188000" y="302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8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 </a:t>
            </a:r>
            <a:r>
              <a:rPr lang="hu" sz="18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concerns</a:t>
            </a:r>
            <a:r>
              <a:rPr lang="hu" sz="18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512775" y="4555150"/>
            <a:ext cx="37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Sources: </a:t>
            </a:r>
            <a:r>
              <a:rPr b="1" lang="hu" u="sng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Meeting Hours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b="1" lang="hu" u="sng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Productivity</a:t>
            </a:r>
            <a:endParaRPr b="1">
              <a:solidFill>
                <a:srgbClr val="6FA8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4388" y="3020349"/>
            <a:ext cx="2376979" cy="14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9">
            <a:alphaModFix/>
          </a:blip>
          <a:srcRect b="36600" l="32063" r="32337" t="0"/>
          <a:stretch/>
        </p:blipFill>
        <p:spPr>
          <a:xfrm>
            <a:off x="8334575" y="4347425"/>
            <a:ext cx="700140" cy="7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75" y="-75"/>
            <a:ext cx="6190800" cy="5143500"/>
          </a:xfrm>
          <a:prstGeom prst="rect">
            <a:avLst/>
          </a:prstGeom>
          <a:solidFill>
            <a:srgbClr val="4924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9245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6481575" y="476925"/>
            <a:ext cx="1120200" cy="1123800"/>
          </a:xfrm>
          <a:prstGeom prst="ellipse">
            <a:avLst/>
          </a:prstGeom>
          <a:solidFill>
            <a:srgbClr val="49245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299" y="582324"/>
            <a:ext cx="3427601" cy="38830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type="title"/>
          </p:nvPr>
        </p:nvSpPr>
        <p:spPr>
          <a:xfrm>
            <a:off x="188000" y="280525"/>
            <a:ext cx="32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26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Produc</a:t>
            </a:r>
            <a:r>
              <a:rPr lang="hu" sz="26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</a:t>
            </a:r>
            <a:r>
              <a:rPr lang="hu" sz="26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Vision</a:t>
            </a:r>
            <a:endParaRPr sz="26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5">
            <a:alphaModFix/>
          </a:blip>
          <a:srcRect b="52626" l="-118289" r="118289" t="-18122"/>
          <a:stretch/>
        </p:blipFill>
        <p:spPr>
          <a:xfrm>
            <a:off x="3294750" y="3469077"/>
            <a:ext cx="2509875" cy="9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7617800" y="2648600"/>
            <a:ext cx="1120200" cy="1123800"/>
          </a:xfrm>
          <a:prstGeom prst="ellipse">
            <a:avLst/>
          </a:prstGeom>
          <a:solidFill>
            <a:srgbClr val="49245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7672100" y="2864150"/>
            <a:ext cx="101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u" sz="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Keep track</a:t>
            </a:r>
            <a:r>
              <a:rPr b="1" lang="h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hu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 information</a:t>
            </a:r>
            <a:r>
              <a:rPr b="1" lang="h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7617800" y="1274850"/>
            <a:ext cx="1120200" cy="1123800"/>
          </a:xfrm>
          <a:prstGeom prst="ellipse">
            <a:avLst/>
          </a:prstGeom>
          <a:solidFill>
            <a:srgbClr val="49245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7672100" y="1490400"/>
            <a:ext cx="101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u" sz="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Create and manage</a:t>
            </a:r>
            <a:r>
              <a:rPr b="1" lang="h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hu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tickets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339150" y="2648600"/>
            <a:ext cx="1120200" cy="1123800"/>
          </a:xfrm>
          <a:prstGeom prst="ellipse">
            <a:avLst/>
          </a:prstGeom>
          <a:solidFill>
            <a:srgbClr val="49245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423300" y="2864150"/>
            <a:ext cx="951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u" sz="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Provide support</a:t>
            </a:r>
            <a:r>
              <a:rPr b="1" lang="h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hu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clients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312600" y="1274850"/>
            <a:ext cx="1120200" cy="1123800"/>
          </a:xfrm>
          <a:prstGeom prst="ellipse">
            <a:avLst/>
          </a:prstGeom>
          <a:solidFill>
            <a:srgbClr val="49245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644775" y="3426500"/>
            <a:ext cx="1120200" cy="1123800"/>
          </a:xfrm>
          <a:prstGeom prst="ellipse">
            <a:avLst/>
          </a:prstGeom>
          <a:solidFill>
            <a:srgbClr val="49245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366900" y="1490400"/>
            <a:ext cx="101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u" sz="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Estimate</a:t>
            </a:r>
            <a:r>
              <a:rPr b="1" lang="h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hu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complexity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699075" y="3730550"/>
            <a:ext cx="1011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u" sz="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Schedule</a:t>
            </a:r>
            <a:r>
              <a:rPr b="1" lang="h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hu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tickets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6535863" y="692475"/>
            <a:ext cx="101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Summarize </a:t>
            </a:r>
            <a:r>
              <a:rPr lang="hu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client requests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2779100" y="3979400"/>
            <a:ext cx="1332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49245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6294250" y="3201505"/>
            <a:ext cx="1332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49245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 flipH="1" rot="10800000">
            <a:off x="6294250" y="1827748"/>
            <a:ext cx="1332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49245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5041425" y="1029825"/>
            <a:ext cx="14241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49245F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5">
            <a:alphaModFix/>
          </a:blip>
          <a:srcRect b="36600" l="32063" r="32337" t="0"/>
          <a:stretch/>
        </p:blipFill>
        <p:spPr>
          <a:xfrm>
            <a:off x="8334575" y="4347425"/>
            <a:ext cx="700140" cy="7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 flipH="1" rot="10800000">
            <a:off x="1412700" y="1809751"/>
            <a:ext cx="14274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49245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1471575" y="3201500"/>
            <a:ext cx="13905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49245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2849750" y="1359750"/>
            <a:ext cx="954000" cy="954000"/>
          </a:xfrm>
          <a:prstGeom prst="donut">
            <a:avLst>
              <a:gd fmla="val 2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4111100" y="560025"/>
            <a:ext cx="954000" cy="957600"/>
          </a:xfrm>
          <a:prstGeom prst="donut">
            <a:avLst>
              <a:gd fmla="val 2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2874300" y="2733500"/>
            <a:ext cx="954000" cy="954000"/>
          </a:xfrm>
          <a:prstGeom prst="donut">
            <a:avLst>
              <a:gd fmla="val 2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4111100" y="3511400"/>
            <a:ext cx="954000" cy="954000"/>
          </a:xfrm>
          <a:prstGeom prst="donut">
            <a:avLst>
              <a:gd fmla="val 2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5372450" y="2733500"/>
            <a:ext cx="954000" cy="954000"/>
          </a:xfrm>
          <a:prstGeom prst="donut">
            <a:avLst>
              <a:gd fmla="val 2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5372450" y="1359750"/>
            <a:ext cx="954000" cy="954000"/>
          </a:xfrm>
          <a:prstGeom prst="donut">
            <a:avLst>
              <a:gd fmla="val 2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245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00" y="920896"/>
            <a:ext cx="2946073" cy="2081305"/>
          </a:xfrm>
          <a:prstGeom prst="rect">
            <a:avLst/>
          </a:prstGeom>
          <a:noFill/>
          <a:ln cap="flat" cmpd="sng" w="19050">
            <a:solidFill>
              <a:srgbClr val="49245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5">
            <a:alphaModFix/>
          </a:blip>
          <a:srcRect b="38759" l="0" r="37023" t="0"/>
          <a:stretch/>
        </p:blipFill>
        <p:spPr>
          <a:xfrm>
            <a:off x="3138675" y="1165100"/>
            <a:ext cx="2866657" cy="2081302"/>
          </a:xfrm>
          <a:prstGeom prst="rect">
            <a:avLst/>
          </a:prstGeom>
          <a:noFill/>
          <a:ln cap="flat" cmpd="sng" w="19050">
            <a:solidFill>
              <a:srgbClr val="49245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6"/>
          <p:cNvSpPr txBox="1"/>
          <p:nvPr/>
        </p:nvSpPr>
        <p:spPr>
          <a:xfrm>
            <a:off x="669150" y="3002200"/>
            <a:ext cx="234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77D4FC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client </a:t>
            </a:r>
            <a:r>
              <a:rPr b="1" lang="hu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writes an email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about an issue or feature request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276950" y="3246400"/>
            <a:ext cx="234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77D4F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hu">
                <a:solidFill>
                  <a:srgbClr val="77D4F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Scrummy </a:t>
            </a:r>
            <a:r>
              <a:rPr b="1" lang="hu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creates a summary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confirms the 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summary with the client.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6005325" y="3466925"/>
            <a:ext cx="254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rgbClr val="77D4F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hu">
                <a:solidFill>
                  <a:srgbClr val="77D4F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After confirmation, a </a:t>
            </a:r>
            <a:r>
              <a:rPr b="1" lang="hu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new ticket is created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the project management application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7913" y="1385625"/>
            <a:ext cx="3069336" cy="2081301"/>
          </a:xfrm>
          <a:prstGeom prst="rect">
            <a:avLst/>
          </a:prstGeom>
          <a:noFill/>
          <a:ln cap="flat" cmpd="sng" w="19050">
            <a:solidFill>
              <a:srgbClr val="49245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16"/>
          <p:cNvSpPr txBox="1"/>
          <p:nvPr>
            <p:ph type="title"/>
          </p:nvPr>
        </p:nvSpPr>
        <p:spPr>
          <a:xfrm>
            <a:off x="188000" y="28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26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Product Demo</a:t>
            </a:r>
            <a:endParaRPr sz="26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7">
            <a:alphaModFix/>
          </a:blip>
          <a:srcRect b="36600" l="32063" r="32337" t="0"/>
          <a:stretch/>
        </p:blipFill>
        <p:spPr>
          <a:xfrm>
            <a:off x="8355475" y="4360300"/>
            <a:ext cx="700140" cy="7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245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316925" y="4556400"/>
            <a:ext cx="86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Source:</a:t>
            </a:r>
            <a:r>
              <a:rPr b="1" lang="hu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h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Statista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h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1.5M SME in Europe. We considered the best case scenario as 1%.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510750" y="1079500"/>
            <a:ext cx="8038800" cy="103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A2A3B"/>
              </a:gs>
              <a:gs pos="100000">
                <a:srgbClr val="916A93"/>
              </a:gs>
            </a:gsLst>
            <a:lin ang="5400012" scaled="0"/>
          </a:gradFill>
          <a:ln>
            <a:noFill/>
          </a:ln>
          <a:effectLst>
            <a:outerShdw blurRad="114300" rotWithShape="0" algn="bl" dir="3000000" dist="57150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14250" y="1098250"/>
            <a:ext cx="783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150.000* Potential SME in Europe x 100€ monthly fee = 1.5M € MRR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with potential addressable market of 1.5M SMEs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188000" y="28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26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Model</a:t>
            </a:r>
            <a:endParaRPr sz="26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5">
            <a:alphaModFix/>
          </a:blip>
          <a:srcRect b="36600" l="32063" r="32337" t="0"/>
          <a:stretch/>
        </p:blipFill>
        <p:spPr>
          <a:xfrm>
            <a:off x="8355475" y="4360300"/>
            <a:ext cx="700140" cy="7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2637800" y="2416675"/>
            <a:ext cx="3621000" cy="155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9775" y="2506412"/>
            <a:ext cx="3257074" cy="13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>
            <p:ph type="title"/>
          </p:nvPr>
        </p:nvSpPr>
        <p:spPr>
          <a:xfrm>
            <a:off x="2637800" y="3974875"/>
            <a:ext cx="372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420">
                <a:solidFill>
                  <a:srgbClr val="77D4F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Subscription-Based</a:t>
            </a:r>
            <a:r>
              <a:rPr lang="hu" sz="14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Business Model</a:t>
            </a:r>
            <a:endParaRPr sz="14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/>
          <p:nvPr/>
        </p:nvSpPr>
        <p:spPr>
          <a:xfrm>
            <a:off x="100" y="-125"/>
            <a:ext cx="9144000" cy="5143500"/>
          </a:xfrm>
          <a:prstGeom prst="rect">
            <a:avLst/>
          </a:prstGeom>
          <a:solidFill>
            <a:srgbClr val="4924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3" cy="514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4637275" y="1043050"/>
            <a:ext cx="3305400" cy="1596600"/>
          </a:xfrm>
          <a:prstGeom prst="roundRect">
            <a:avLst>
              <a:gd fmla="val 16667" name="adj"/>
            </a:avLst>
          </a:prstGeom>
          <a:solidFill>
            <a:srgbClr val="FF6F9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st="19050">
              <a:srgbClr val="000000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637275" y="3091150"/>
            <a:ext cx="3305400" cy="1596600"/>
          </a:xfrm>
          <a:prstGeom prst="roundRect">
            <a:avLst>
              <a:gd fmla="val 16667" name="adj"/>
            </a:avLst>
          </a:prstGeom>
          <a:solidFill>
            <a:srgbClr val="FFC75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st="19050">
              <a:srgbClr val="000000">
                <a:alpha val="7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1109875" y="3091150"/>
            <a:ext cx="3305400" cy="1596600"/>
          </a:xfrm>
          <a:prstGeom prst="roundRect">
            <a:avLst>
              <a:gd fmla="val 16667" name="adj"/>
            </a:avLst>
          </a:prstGeom>
          <a:solidFill>
            <a:srgbClr val="FF967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st="9525">
              <a:srgbClr val="000000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1109875" y="1054300"/>
            <a:ext cx="3305400" cy="1596600"/>
          </a:xfrm>
          <a:prstGeom prst="roundRect">
            <a:avLst>
              <a:gd fmla="val 16667" name="adj"/>
            </a:avLst>
          </a:prstGeom>
          <a:solidFill>
            <a:srgbClr val="00C9A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st="19050">
              <a:srgbClr val="000000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>
            <p:ph type="title"/>
          </p:nvPr>
        </p:nvSpPr>
        <p:spPr>
          <a:xfrm>
            <a:off x="188000" y="28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2620">
                <a:solidFill>
                  <a:srgbClr val="00C9A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hu" sz="2620">
                <a:solidFill>
                  <a:srgbClr val="FF6F9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hu" sz="2620">
                <a:solidFill>
                  <a:srgbClr val="FF967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</a:t>
            </a:r>
            <a:r>
              <a:rPr lang="hu" sz="2620">
                <a:solidFill>
                  <a:srgbClr val="FFC75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</a:t>
            </a:r>
            <a:endParaRPr sz="2620">
              <a:solidFill>
                <a:srgbClr val="FFC75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123825" y="1134838"/>
            <a:ext cx="32775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Efficient automated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ticket creation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Improved ticket descriptions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Better project management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identifying blockers, calculate time estimation and capacity 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Delivering </a:t>
            </a: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high quality products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quickly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Helping developers working more </a:t>
            </a: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efficiently</a:t>
            </a:r>
            <a:endParaRPr b="1" sz="900">
              <a:solidFill>
                <a:srgbClr val="4924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144825" y="3245525"/>
            <a:ext cx="32355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Not suitable for all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organizations or projects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 require a </a:t>
            </a: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learning curve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for some users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Additional customization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for specific needs</a:t>
            </a:r>
            <a:endParaRPr sz="1200"/>
          </a:p>
        </p:txBody>
      </p:sp>
      <p:sp>
        <p:nvSpPr>
          <p:cNvPr id="157" name="Google Shape;157;p18"/>
          <p:cNvSpPr txBox="1"/>
          <p:nvPr/>
        </p:nvSpPr>
        <p:spPr>
          <a:xfrm>
            <a:off x="2114425" y="623200"/>
            <a:ext cx="129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Strengths</a:t>
            </a:r>
            <a:endParaRPr sz="1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b="36600" l="32063" r="32337" t="0"/>
          <a:stretch/>
        </p:blipFill>
        <p:spPr>
          <a:xfrm>
            <a:off x="8355475" y="4360300"/>
            <a:ext cx="700140" cy="7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4658175" y="1186900"/>
            <a:ext cx="33054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Competitors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may offer similar or better features.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New project management tools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may arise with enhanced automation and accuracy features.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Changes in the Agile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development industry may decrease the demand for such tools.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60" name="Google Shape;160;p18"/>
          <p:cNvSpPr txBox="1"/>
          <p:nvPr/>
        </p:nvSpPr>
        <p:spPr>
          <a:xfrm>
            <a:off x="4651225" y="3245525"/>
            <a:ext cx="32775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Collaborate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other project management tools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Develop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mobile application for on-the-go accessibility 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245F"/>
              </a:buClr>
              <a:buSzPts val="900"/>
              <a:buFont typeface="Montserrat"/>
              <a:buChar char="❏"/>
            </a:pPr>
            <a:r>
              <a:rPr b="1" lang="hu" sz="900">
                <a:solidFill>
                  <a:srgbClr val="49245F"/>
                </a:solidFill>
                <a:latin typeface="Montserrat"/>
                <a:ea typeface="Montserrat"/>
                <a:cs typeface="Montserrat"/>
                <a:sym typeface="Montserrat"/>
              </a:rPr>
              <a:t>Broaden the intended audience</a:t>
            </a:r>
            <a:r>
              <a:rPr b="1" lang="h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beyond Agile development.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1" name="Google Shape;161;p18"/>
          <p:cNvSpPr txBox="1"/>
          <p:nvPr/>
        </p:nvSpPr>
        <p:spPr>
          <a:xfrm>
            <a:off x="5520225" y="623200"/>
            <a:ext cx="158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Weaknesses</a:t>
            </a:r>
            <a:endParaRPr sz="1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858825" y="2655475"/>
            <a:ext cx="180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Opportunities</a:t>
            </a:r>
            <a:endParaRPr sz="1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5787475" y="2667863"/>
            <a:ext cx="100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Threats</a:t>
            </a:r>
            <a:endParaRPr sz="1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245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3691800" y="2081125"/>
            <a:ext cx="1760400" cy="2319900"/>
          </a:xfrm>
          <a:prstGeom prst="foldedCorner">
            <a:avLst>
              <a:gd fmla="val 20067" name="adj"/>
            </a:avLst>
          </a:prstGeom>
          <a:solidFill>
            <a:srgbClr val="49245F">
              <a:alpha val="218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 txBox="1"/>
          <p:nvPr>
            <p:ph type="title"/>
          </p:nvPr>
        </p:nvSpPr>
        <p:spPr>
          <a:xfrm>
            <a:off x="188000" y="28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26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User stories</a:t>
            </a:r>
            <a:endParaRPr sz="26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4">
            <a:alphaModFix/>
          </a:blip>
          <a:srcRect b="36600" l="32063" r="32337" t="0"/>
          <a:stretch/>
        </p:blipFill>
        <p:spPr>
          <a:xfrm>
            <a:off x="8355475" y="4360300"/>
            <a:ext cx="700140" cy="7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412550" y="956800"/>
            <a:ext cx="1760400" cy="2319900"/>
          </a:xfrm>
          <a:prstGeom prst="foldedCorner">
            <a:avLst>
              <a:gd fmla="val 19900" name="adj"/>
            </a:avLst>
          </a:prstGeom>
          <a:solidFill>
            <a:srgbClr val="49245F">
              <a:alpha val="218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528800" y="1008550"/>
            <a:ext cx="1527900" cy="22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a </a:t>
            </a:r>
            <a:r>
              <a:rPr b="1" lang="hu" sz="1100">
                <a:solidFill>
                  <a:srgbClr val="77D4FC"/>
                </a:solidFill>
                <a:latin typeface="Montserrat"/>
                <a:ea typeface="Montserrat"/>
                <a:cs typeface="Montserrat"/>
                <a:sym typeface="Montserrat"/>
              </a:rPr>
              <a:t>Scrum master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 want to </a:t>
            </a:r>
            <a:r>
              <a:rPr b="1" lang="hu" sz="1100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save time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by automating the ticket creation process, so that I can </a:t>
            </a:r>
            <a:r>
              <a:rPr b="1" lang="hu" sz="1100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focus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on other important tasks.</a:t>
            </a:r>
            <a:endParaRPr b="1" sz="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50" y="3436702"/>
            <a:ext cx="2788511" cy="14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3770850" y="2154025"/>
            <a:ext cx="15930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a </a:t>
            </a:r>
            <a:r>
              <a:rPr b="1" lang="hu" sz="1100">
                <a:solidFill>
                  <a:srgbClr val="77D4FC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want to have more </a:t>
            </a:r>
            <a:r>
              <a:rPr b="1" lang="hu" sz="1100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accurate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ticket descriptions. With 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 can work more </a:t>
            </a:r>
            <a:r>
              <a:rPr b="1" lang="hu" sz="1100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efficiently</a:t>
            </a:r>
            <a:r>
              <a:rPr b="1" lang="hu" sz="1100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deliver </a:t>
            </a:r>
            <a:r>
              <a:rPr b="1" lang="hu" sz="1100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high-quality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product.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6948200" y="956800"/>
            <a:ext cx="1760400" cy="2319900"/>
          </a:xfrm>
          <a:prstGeom prst="foldedCorner">
            <a:avLst>
              <a:gd fmla="val 19900" name="adj"/>
            </a:avLst>
          </a:prstGeom>
          <a:solidFill>
            <a:srgbClr val="49245F">
              <a:alpha val="218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7064450" y="1009600"/>
            <a:ext cx="1527900" cy="22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a </a:t>
            </a:r>
            <a:r>
              <a:rPr b="1" lang="hu" sz="1100">
                <a:solidFill>
                  <a:srgbClr val="77D4FC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 want to </a:t>
            </a:r>
            <a:r>
              <a:rPr b="1" lang="hu" sz="1100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identify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blockers and </a:t>
            </a:r>
            <a:r>
              <a:rPr b="1" lang="hu" sz="1100">
                <a:solidFill>
                  <a:srgbClr val="916A93"/>
                </a:solidFill>
                <a:latin typeface="Montserrat"/>
                <a:ea typeface="Montserrat"/>
                <a:cs typeface="Montserrat"/>
                <a:sym typeface="Montserrat"/>
              </a:rPr>
              <a:t>calculate</a:t>
            </a:r>
            <a:r>
              <a:rPr b="1" lang="h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time estimation and capacity.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3818" y="542293"/>
            <a:ext cx="2668974" cy="14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2875" y="3342562"/>
            <a:ext cx="1962975" cy="1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245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/>
          <p:nvPr/>
        </p:nvSpPr>
        <p:spPr>
          <a:xfrm>
            <a:off x="1780775" y="1477825"/>
            <a:ext cx="6697500" cy="36000"/>
          </a:xfrm>
          <a:prstGeom prst="rect">
            <a:avLst/>
          </a:prstGeom>
          <a:gradFill>
            <a:gsLst>
              <a:gs pos="0">
                <a:srgbClr val="69C4AE"/>
              </a:gs>
              <a:gs pos="100000">
                <a:srgbClr val="2D90C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2520100" y="1017025"/>
            <a:ext cx="1432200" cy="4608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Eightfold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 txBox="1"/>
          <p:nvPr>
            <p:ph type="title"/>
          </p:nvPr>
        </p:nvSpPr>
        <p:spPr>
          <a:xfrm>
            <a:off x="188000" y="280525"/>
            <a:ext cx="386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26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Competitors</a:t>
            </a:r>
            <a:endParaRPr sz="26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50" y="1152975"/>
            <a:ext cx="1307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725" y="2300388"/>
            <a:ext cx="957025" cy="9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725" y="3583475"/>
            <a:ext cx="957025" cy="9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/>
          <p:nvPr/>
        </p:nvSpPr>
        <p:spPr>
          <a:xfrm>
            <a:off x="1780775" y="2760900"/>
            <a:ext cx="6697500" cy="36000"/>
          </a:xfrm>
          <a:prstGeom prst="rect">
            <a:avLst/>
          </a:prstGeom>
          <a:gradFill>
            <a:gsLst>
              <a:gs pos="0">
                <a:srgbClr val="8F00FF"/>
              </a:gs>
              <a:gs pos="100000">
                <a:srgbClr val="46007E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780775" y="4085500"/>
            <a:ext cx="6841800" cy="36000"/>
          </a:xfrm>
          <a:prstGeom prst="rect">
            <a:avLst/>
          </a:prstGeom>
          <a:gradFill>
            <a:gsLst>
              <a:gs pos="0">
                <a:srgbClr val="FF6100"/>
              </a:gs>
              <a:gs pos="100000">
                <a:srgbClr val="4C4C4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2478850" y="2197113"/>
            <a:ext cx="1514700" cy="4608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Movework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2520100" y="3624700"/>
            <a:ext cx="1432200" cy="4608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Frame.AI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4611525" y="1198225"/>
            <a:ext cx="1201800" cy="595200"/>
          </a:xfrm>
          <a:prstGeom prst="roundRect">
            <a:avLst>
              <a:gd fmla="val 16667" name="adj"/>
            </a:avLst>
          </a:prstGeom>
          <a:solidFill>
            <a:srgbClr val="49245F"/>
          </a:solidFill>
          <a:ln cap="flat" cmpd="sng" w="9525">
            <a:solidFill>
              <a:srgbClr val="2D9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4633575" y="1296013"/>
            <a:ext cx="115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Specializes in talent acquisition</a:t>
            </a:r>
            <a:endParaRPr sz="1500"/>
          </a:p>
        </p:txBody>
      </p:sp>
      <p:sp>
        <p:nvSpPr>
          <p:cNvPr id="197" name="Google Shape;197;p20"/>
          <p:cNvSpPr/>
          <p:nvPr/>
        </p:nvSpPr>
        <p:spPr>
          <a:xfrm>
            <a:off x="6027150" y="1198525"/>
            <a:ext cx="1201800" cy="595200"/>
          </a:xfrm>
          <a:prstGeom prst="roundRect">
            <a:avLst>
              <a:gd fmla="val 16667" name="adj"/>
            </a:avLst>
          </a:prstGeom>
          <a:solidFill>
            <a:srgbClr val="49245F"/>
          </a:solidFill>
          <a:ln cap="flat" cmpd="sng" w="9525">
            <a:solidFill>
              <a:srgbClr val="2D9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6049200" y="1242163"/>
            <a:ext cx="115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Help employees build their career profile</a:t>
            </a:r>
            <a:endParaRPr sz="1500"/>
          </a:p>
        </p:txBody>
      </p:sp>
      <p:sp>
        <p:nvSpPr>
          <p:cNvPr id="199" name="Google Shape;199;p20"/>
          <p:cNvSpPr/>
          <p:nvPr/>
        </p:nvSpPr>
        <p:spPr>
          <a:xfrm>
            <a:off x="7442775" y="1198225"/>
            <a:ext cx="1201800" cy="595200"/>
          </a:xfrm>
          <a:prstGeom prst="roundRect">
            <a:avLst>
              <a:gd fmla="val 16667" name="adj"/>
            </a:avLst>
          </a:prstGeom>
          <a:solidFill>
            <a:srgbClr val="49245F"/>
          </a:solidFill>
          <a:ln cap="flat" cmpd="sng" w="9525">
            <a:solidFill>
              <a:srgbClr val="2D90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7464825" y="1242178"/>
            <a:ext cx="115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hu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diverse, equitable workforce</a:t>
            </a:r>
            <a:endParaRPr b="1"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4611525" y="2481300"/>
            <a:ext cx="1201800" cy="595200"/>
          </a:xfrm>
          <a:prstGeom prst="roundRect">
            <a:avLst>
              <a:gd fmla="val 16667" name="adj"/>
            </a:avLst>
          </a:prstGeom>
          <a:solidFill>
            <a:srgbClr val="49245F"/>
          </a:solidFill>
          <a:ln cap="flat" cmpd="sng" w="9525">
            <a:solidFill>
              <a:srgbClr val="8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6027150" y="2480375"/>
            <a:ext cx="1201800" cy="595200"/>
          </a:xfrm>
          <a:prstGeom prst="roundRect">
            <a:avLst>
              <a:gd fmla="val 16667" name="adj"/>
            </a:avLst>
          </a:prstGeom>
          <a:solidFill>
            <a:srgbClr val="49245F"/>
          </a:solidFill>
          <a:ln cap="flat" cmpd="sng" w="9525">
            <a:solidFill>
              <a:srgbClr val="8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7442775" y="2481300"/>
            <a:ext cx="1201800" cy="595200"/>
          </a:xfrm>
          <a:prstGeom prst="roundRect">
            <a:avLst>
              <a:gd fmla="val 17503" name="adj"/>
            </a:avLst>
          </a:prstGeom>
          <a:solidFill>
            <a:srgbClr val="49245F"/>
          </a:solidFill>
          <a:ln cap="flat" cmpd="sng" w="9525">
            <a:solidFill>
              <a:srgbClr val="8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4633575" y="2488699"/>
            <a:ext cx="11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hu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Automate IT support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6049200" y="2516237"/>
            <a:ext cx="11577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hu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Automate other business workflows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7464825" y="2503275"/>
            <a:ext cx="1157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Automate finance and facilities management</a:t>
            </a:r>
            <a:endParaRPr sz="800"/>
          </a:p>
        </p:txBody>
      </p:sp>
      <p:sp>
        <p:nvSpPr>
          <p:cNvPr id="207" name="Google Shape;207;p20"/>
          <p:cNvSpPr/>
          <p:nvPr/>
        </p:nvSpPr>
        <p:spPr>
          <a:xfrm>
            <a:off x="4611525" y="3805888"/>
            <a:ext cx="1201800" cy="595200"/>
          </a:xfrm>
          <a:prstGeom prst="roundRect">
            <a:avLst>
              <a:gd fmla="val 16667" name="adj"/>
            </a:avLst>
          </a:prstGeom>
          <a:solidFill>
            <a:srgbClr val="49245F"/>
          </a:solidFill>
          <a:ln cap="flat" cmpd="sng" w="9525">
            <a:solidFill>
              <a:srgbClr val="FF6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6027150" y="3805888"/>
            <a:ext cx="1201800" cy="595200"/>
          </a:xfrm>
          <a:prstGeom prst="roundRect">
            <a:avLst>
              <a:gd fmla="val 16667" name="adj"/>
            </a:avLst>
          </a:prstGeom>
          <a:solidFill>
            <a:srgbClr val="49245F"/>
          </a:solidFill>
          <a:ln cap="flat" cmpd="sng" w="9525">
            <a:solidFill>
              <a:srgbClr val="FF6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7442775" y="3807725"/>
            <a:ext cx="1201800" cy="595200"/>
          </a:xfrm>
          <a:prstGeom prst="roundRect">
            <a:avLst>
              <a:gd fmla="val 16667" name="adj"/>
            </a:avLst>
          </a:prstGeom>
          <a:solidFill>
            <a:srgbClr val="49245F"/>
          </a:solidFill>
          <a:ln cap="flat" cmpd="sng" w="9525">
            <a:solidFill>
              <a:srgbClr val="FF6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4600625" y="3794650"/>
            <a:ext cx="1224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hu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Analyzes customer feedback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6027150" y="3796475"/>
            <a:ext cx="1224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hu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Creates insights based on tickets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7442775" y="3807725"/>
            <a:ext cx="12018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Creates insights based on surveys and social media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7">
            <a:alphaModFix/>
          </a:blip>
          <a:srcRect b="36600" l="32063" r="32337" t="0"/>
          <a:stretch/>
        </p:blipFill>
        <p:spPr>
          <a:xfrm>
            <a:off x="8397350" y="4402925"/>
            <a:ext cx="657635" cy="6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245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>
            <p:ph type="title"/>
          </p:nvPr>
        </p:nvSpPr>
        <p:spPr>
          <a:xfrm>
            <a:off x="2907725" y="191800"/>
            <a:ext cx="3150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30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Our Team</a:t>
            </a:r>
            <a:endParaRPr sz="30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1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 Master students from Hungary</a:t>
            </a:r>
            <a:endParaRPr sz="11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 b="21259" l="0" r="0" t="0"/>
          <a:stretch/>
        </p:blipFill>
        <p:spPr>
          <a:xfrm>
            <a:off x="565750" y="1387525"/>
            <a:ext cx="1414250" cy="14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5">
            <a:alphaModFix/>
          </a:blip>
          <a:srcRect b="23059" l="0" r="0" t="0"/>
          <a:stretch/>
        </p:blipFill>
        <p:spPr>
          <a:xfrm>
            <a:off x="2520000" y="1393525"/>
            <a:ext cx="1440001" cy="14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6">
            <a:alphaModFix/>
          </a:blip>
          <a:srcRect b="21241" l="0" r="0" t="0"/>
          <a:stretch/>
        </p:blipFill>
        <p:spPr>
          <a:xfrm>
            <a:off x="5040000" y="1387675"/>
            <a:ext cx="1451399" cy="14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7">
            <a:alphaModFix/>
          </a:blip>
          <a:srcRect b="21172" l="0" r="0" t="0"/>
          <a:stretch/>
        </p:blipFill>
        <p:spPr>
          <a:xfrm>
            <a:off x="7018850" y="1387525"/>
            <a:ext cx="1414250" cy="143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>
            <p:ph type="title"/>
          </p:nvPr>
        </p:nvSpPr>
        <p:spPr>
          <a:xfrm>
            <a:off x="552875" y="2912450"/>
            <a:ext cx="14400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7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Zsolt Csibi</a:t>
            </a:r>
            <a:endParaRPr sz="17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" name="Google Shape;225;p21"/>
          <p:cNvSpPr txBox="1"/>
          <p:nvPr>
            <p:ph type="title"/>
          </p:nvPr>
        </p:nvSpPr>
        <p:spPr>
          <a:xfrm>
            <a:off x="2432250" y="2912450"/>
            <a:ext cx="16155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7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Imre Molnár</a:t>
            </a:r>
            <a:endParaRPr sz="17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" name="Google Shape;226;p21"/>
          <p:cNvSpPr txBox="1"/>
          <p:nvPr>
            <p:ph type="title"/>
          </p:nvPr>
        </p:nvSpPr>
        <p:spPr>
          <a:xfrm>
            <a:off x="4993800" y="2912450"/>
            <a:ext cx="15438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7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Máté Borsy</a:t>
            </a:r>
            <a:endParaRPr sz="17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7" name="Google Shape;227;p21"/>
          <p:cNvSpPr txBox="1"/>
          <p:nvPr>
            <p:ph type="title"/>
          </p:nvPr>
        </p:nvSpPr>
        <p:spPr>
          <a:xfrm>
            <a:off x="6811875" y="2912450"/>
            <a:ext cx="18282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7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Tamás Takács</a:t>
            </a:r>
            <a:endParaRPr sz="17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8" name="Google Shape;228;p21"/>
          <p:cNvSpPr txBox="1"/>
          <p:nvPr>
            <p:ph type="title"/>
          </p:nvPr>
        </p:nvSpPr>
        <p:spPr>
          <a:xfrm>
            <a:off x="5095950" y="3219600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72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Commercial Manager</a:t>
            </a:r>
            <a:endParaRPr sz="72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9" name="Google Shape;229;p21"/>
          <p:cNvSpPr txBox="1"/>
          <p:nvPr>
            <p:ph type="title"/>
          </p:nvPr>
        </p:nvSpPr>
        <p:spPr>
          <a:xfrm>
            <a:off x="5095950" y="3366475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60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Market Share</a:t>
            </a:r>
            <a:endParaRPr sz="60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" name="Google Shape;230;p21"/>
          <p:cNvSpPr txBox="1"/>
          <p:nvPr>
            <p:ph type="title"/>
          </p:nvPr>
        </p:nvSpPr>
        <p:spPr>
          <a:xfrm>
            <a:off x="5095950" y="3499200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50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Marketing</a:t>
            </a:r>
            <a:endParaRPr sz="50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1" name="Google Shape;231;p21"/>
          <p:cNvSpPr txBox="1"/>
          <p:nvPr>
            <p:ph type="title"/>
          </p:nvPr>
        </p:nvSpPr>
        <p:spPr>
          <a:xfrm>
            <a:off x="2399850" y="3219600"/>
            <a:ext cx="16803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72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Operations</a:t>
            </a:r>
            <a:endParaRPr sz="72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2" name="Google Shape;232;p21"/>
          <p:cNvSpPr txBox="1"/>
          <p:nvPr>
            <p:ph type="title"/>
          </p:nvPr>
        </p:nvSpPr>
        <p:spPr>
          <a:xfrm>
            <a:off x="2570250" y="3365425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60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Prompt Engineering</a:t>
            </a:r>
            <a:endParaRPr sz="60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3" name="Google Shape;233;p21"/>
          <p:cNvSpPr txBox="1"/>
          <p:nvPr>
            <p:ph type="title"/>
          </p:nvPr>
        </p:nvSpPr>
        <p:spPr>
          <a:xfrm>
            <a:off x="2570250" y="3499200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50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CI/CD</a:t>
            </a:r>
            <a:endParaRPr sz="50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4" name="Google Shape;234;p21"/>
          <p:cNvSpPr txBox="1"/>
          <p:nvPr>
            <p:ph type="title"/>
          </p:nvPr>
        </p:nvSpPr>
        <p:spPr>
          <a:xfrm>
            <a:off x="432725" y="3219600"/>
            <a:ext cx="16803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72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Development</a:t>
            </a:r>
            <a:endParaRPr sz="72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5" name="Google Shape;235;p21"/>
          <p:cNvSpPr txBox="1"/>
          <p:nvPr>
            <p:ph type="title"/>
          </p:nvPr>
        </p:nvSpPr>
        <p:spPr>
          <a:xfrm>
            <a:off x="603125" y="3366475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60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Testing &amp; QA</a:t>
            </a:r>
            <a:endParaRPr sz="60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6" name="Google Shape;236;p21"/>
          <p:cNvSpPr txBox="1"/>
          <p:nvPr>
            <p:ph type="title"/>
          </p:nvPr>
        </p:nvSpPr>
        <p:spPr>
          <a:xfrm>
            <a:off x="603125" y="3499200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50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Database</a:t>
            </a:r>
            <a:endParaRPr sz="50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7" name="Google Shape;237;p21"/>
          <p:cNvPicPr preferRelativeResize="0"/>
          <p:nvPr/>
        </p:nvPicPr>
        <p:blipFill rotWithShape="1">
          <a:blip r:embed="rId8">
            <a:alphaModFix/>
          </a:blip>
          <a:srcRect b="36600" l="32063" r="32337" t="0"/>
          <a:stretch/>
        </p:blipFill>
        <p:spPr>
          <a:xfrm>
            <a:off x="8355475" y="4360300"/>
            <a:ext cx="700140" cy="7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 txBox="1"/>
          <p:nvPr>
            <p:ph type="title"/>
          </p:nvPr>
        </p:nvSpPr>
        <p:spPr>
          <a:xfrm>
            <a:off x="7056225" y="3219600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72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 Development</a:t>
            </a:r>
            <a:endParaRPr sz="72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9" name="Google Shape;239;p21"/>
          <p:cNvSpPr txBox="1"/>
          <p:nvPr>
            <p:ph type="title"/>
          </p:nvPr>
        </p:nvSpPr>
        <p:spPr>
          <a:xfrm>
            <a:off x="7056225" y="3366475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60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Analysis</a:t>
            </a:r>
            <a:endParaRPr sz="60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0" name="Google Shape;240;p21"/>
          <p:cNvSpPr txBox="1"/>
          <p:nvPr>
            <p:ph type="title"/>
          </p:nvPr>
        </p:nvSpPr>
        <p:spPr>
          <a:xfrm>
            <a:off x="7056225" y="3499200"/>
            <a:ext cx="13395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500">
                <a:solidFill>
                  <a:srgbClr val="B7B7B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Modelling</a:t>
            </a:r>
            <a:endParaRPr sz="500">
              <a:solidFill>
                <a:srgbClr val="B7B7B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4471500" y="1049900"/>
            <a:ext cx="10800" cy="366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 rot="-5400000">
            <a:off x="4477325" y="221225"/>
            <a:ext cx="10800" cy="81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200" y="4428675"/>
            <a:ext cx="641000" cy="6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/>
          <p:nvPr/>
        </p:nvSpPr>
        <p:spPr>
          <a:xfrm>
            <a:off x="1110725" y="3800500"/>
            <a:ext cx="324300" cy="2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1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0725" y="3778794"/>
            <a:ext cx="324300" cy="3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/>
          <p:nvPr/>
        </p:nvSpPr>
        <p:spPr>
          <a:xfrm>
            <a:off x="3077850" y="3791925"/>
            <a:ext cx="324300" cy="2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5588425" y="3800500"/>
            <a:ext cx="324300" cy="2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7563825" y="3792450"/>
            <a:ext cx="324300" cy="2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1">
            <a:hlinkClick r:id="rId12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77850" y="3778282"/>
            <a:ext cx="324300" cy="3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>
            <a:hlinkClick r:id="rId13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88425" y="3778807"/>
            <a:ext cx="324300" cy="3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>
            <a:hlinkClick r:id="rId14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63825" y="3778807"/>
            <a:ext cx="324300" cy="3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>
            <p:ph type="title"/>
          </p:nvPr>
        </p:nvSpPr>
        <p:spPr>
          <a:xfrm>
            <a:off x="2065325" y="4360300"/>
            <a:ext cx="256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30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Building </a:t>
            </a:r>
            <a:endParaRPr sz="11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3" name="Google Shape;253;p21"/>
          <p:cNvSpPr txBox="1"/>
          <p:nvPr>
            <p:ph type="title"/>
          </p:nvPr>
        </p:nvSpPr>
        <p:spPr>
          <a:xfrm>
            <a:off x="4419600" y="4360300"/>
            <a:ext cx="256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3020">
                <a:solidFill>
                  <a:srgbClr val="916A9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Ethical</a:t>
            </a:r>
            <a:r>
              <a:rPr lang="hu" sz="30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hu" sz="302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</a:t>
            </a:r>
            <a:endParaRPr sz="112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